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7">
          <p15:clr>
            <a:srgbClr val="000000"/>
          </p15:clr>
        </p15:guide>
        <p15:guide id="2" orient="horz" pos="1344">
          <p15:clr>
            <a:srgbClr val="A4A3A4"/>
          </p15:clr>
        </p15:guide>
        <p15:guide id="3" orient="horz" pos="9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7"/>
        <p:guide pos="1344" orient="horz"/>
        <p:guide pos="98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OpenSans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c255ad33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c255ad3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255ad33d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c255ad3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de2463ba7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de2463b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"/>
            <p:cNvSpPr/>
            <p:nvPr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0" cy="7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11"/>
              </a:srgbClr>
            </a:outerShdw>
          </a:effectLst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5410" y="2096584"/>
            <a:ext cx="1332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526" y="2042584"/>
            <a:ext cx="471038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do.bmstu.ru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 flipH="1">
            <a:off x="10711835" y="2096584"/>
            <a:ext cx="130790" cy="1332000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7"/>
          <p:cNvGrpSpPr/>
          <p:nvPr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39" name="Google Shape;3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7"/>
            <p:cNvSpPr/>
            <p:nvPr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" name="Google Shape;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0" cy="7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ctrTitle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0" cy="7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0" cy="7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hyperlink" Target="https://github.com/AppBaker/Nikitin_VKR_MGTU_202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1078287" y="831273"/>
            <a:ext cx="91191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ВЫПУСКНАЯ КВАЛИФИКАЦИОННАЯ РАБОТА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Прогнозирование конечных свойств новых материалов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(композиционных материалов)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078286" y="4363658"/>
            <a:ext cx="9119010" cy="874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/>
              <a:t>Никитин Иван Сергеевич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77" name="Google Shape;77;p15"/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Этапы работы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flipH="1">
              <a:off x="6005951" y="3499669"/>
              <a:ext cx="9004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382718" y="1415737"/>
            <a:ext cx="6217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Разведочный анализ данных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003225" y="1557350"/>
            <a:ext cx="4354800" cy="40782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38350" lIns="76725" spcFirstLastPara="1" rIns="76725" wrap="square" tIns="383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550867" y="2019913"/>
            <a:ext cx="450194" cy="685753"/>
            <a:chOff x="623996" y="1592262"/>
            <a:chExt cx="333947" cy="508681"/>
          </a:xfrm>
        </p:grpSpPr>
        <p:cxnSp>
          <p:nvCxnSpPr>
            <p:cNvPr id="84" name="Google Shape;84;p15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5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7" name="Google Shape;87;p15"/>
          <p:cNvGrpSpPr/>
          <p:nvPr/>
        </p:nvGrpSpPr>
        <p:grpSpPr>
          <a:xfrm>
            <a:off x="533242" y="2817139"/>
            <a:ext cx="450194" cy="685753"/>
            <a:chOff x="623996" y="1592262"/>
            <a:chExt cx="333947" cy="508681"/>
          </a:xfrm>
        </p:grpSpPr>
        <p:cxnSp>
          <p:nvCxnSpPr>
            <p:cNvPr id="88" name="Google Shape;88;p15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5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5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1" name="Google Shape;91;p15"/>
          <p:cNvGrpSpPr/>
          <p:nvPr/>
        </p:nvGrpSpPr>
        <p:grpSpPr>
          <a:xfrm>
            <a:off x="533247" y="3589991"/>
            <a:ext cx="450194" cy="685753"/>
            <a:chOff x="623996" y="1592262"/>
            <a:chExt cx="333947" cy="508681"/>
          </a:xfrm>
        </p:grpSpPr>
        <p:cxnSp>
          <p:nvCxnSpPr>
            <p:cNvPr id="92" name="Google Shape;92;p15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5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5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" name="Google Shape;95;p15"/>
          <p:cNvGrpSpPr/>
          <p:nvPr/>
        </p:nvGrpSpPr>
        <p:grpSpPr>
          <a:xfrm>
            <a:off x="533242" y="4362855"/>
            <a:ext cx="450194" cy="685753"/>
            <a:chOff x="623996" y="1592262"/>
            <a:chExt cx="333947" cy="508681"/>
          </a:xfrm>
        </p:grpSpPr>
        <p:cxnSp>
          <p:nvCxnSpPr>
            <p:cNvPr id="96" name="Google Shape;96;p15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5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" name="Google Shape;99;p15"/>
          <p:cNvSpPr/>
          <p:nvPr/>
        </p:nvSpPr>
        <p:spPr>
          <a:xfrm>
            <a:off x="1400243" y="2189129"/>
            <a:ext cx="6217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Предобработка данных</a:t>
            </a:r>
            <a:endParaRPr b="1" sz="1600">
              <a:solidFill>
                <a:srgbClr val="262626"/>
              </a:solidFill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836037" y="2270573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82618" y="2990803"/>
            <a:ext cx="6217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Обучение и тестирование моделей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818412" y="3083632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381250" y="3769225"/>
            <a:ext cx="5977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Оценка качества моделей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17037" y="3859199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357250" y="4536532"/>
            <a:ext cx="621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Построение нейросети для рекомендации</a:t>
            </a:r>
            <a:endParaRPr b="1"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соотношения матрица-наполнитель</a:t>
            </a:r>
            <a:endParaRPr b="1" sz="1600">
              <a:solidFill>
                <a:srgbClr val="262626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811298" y="4597807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558767" y="1242109"/>
            <a:ext cx="450194" cy="685753"/>
            <a:chOff x="623996" y="1592262"/>
            <a:chExt cx="333947" cy="508681"/>
          </a:xfrm>
        </p:grpSpPr>
        <p:cxnSp>
          <p:nvCxnSpPr>
            <p:cNvPr id="108" name="Google Shape;108;p15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15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15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" name="Google Shape;111;p15"/>
          <p:cNvSpPr/>
          <p:nvPr/>
        </p:nvSpPr>
        <p:spPr>
          <a:xfrm>
            <a:off x="843937" y="1492769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533242" y="5184705"/>
            <a:ext cx="450131" cy="685913"/>
            <a:chOff x="623996" y="1592262"/>
            <a:chExt cx="333900" cy="508800"/>
          </a:xfrm>
        </p:grpSpPr>
        <p:cxnSp>
          <p:nvCxnSpPr>
            <p:cNvPr id="113" name="Google Shape;113;p15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15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15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6" name="Google Shape;116;p15"/>
          <p:cNvSpPr/>
          <p:nvPr/>
        </p:nvSpPr>
        <p:spPr>
          <a:xfrm>
            <a:off x="1357250" y="5358382"/>
            <a:ext cx="621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Разработка Web приложения на основе нейросети</a:t>
            </a:r>
            <a:endParaRPr b="1" sz="1600">
              <a:solidFill>
                <a:srgbClr val="262626"/>
              </a:solidFill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811298" y="5419657"/>
            <a:ext cx="10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6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618050" y="2270575"/>
            <a:ext cx="3291900" cy="28938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Open Sans"/>
                <a:ea typeface="Open Sans"/>
                <a:cs typeface="Open Sans"/>
                <a:sym typeface="Open Sans"/>
              </a:rPr>
              <a:t>ДАНО: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ru-RU" sz="1600">
                <a:latin typeface="Open Sans"/>
                <a:ea typeface="Open Sans"/>
                <a:cs typeface="Open Sans"/>
                <a:sym typeface="Open Sans"/>
              </a:rPr>
              <a:t>X_bp.xlsx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ru-RU" sz="1600">
                <a:latin typeface="Open Sans"/>
                <a:ea typeface="Open Sans"/>
                <a:cs typeface="Open Sans"/>
                <a:sym typeface="Open Sans"/>
              </a:rPr>
              <a:t>X_nup.xlsx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Open Sans"/>
                <a:ea typeface="Open Sans"/>
                <a:cs typeface="Open Sans"/>
                <a:sym typeface="Open Sans"/>
              </a:rPr>
              <a:t>По условию задачи, таблицы необходимо объединить по индексу, тип объединения INNER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Open Sans"/>
                <a:ea typeface="Open Sans"/>
                <a:cs typeface="Open Sans"/>
                <a:sym typeface="Open Sans"/>
              </a:rPr>
              <a:t>13 признаков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3167881" y="469293"/>
            <a:ext cx="5472863" cy="666007"/>
            <a:chOff x="1476754" y="3499669"/>
            <a:chExt cx="6591365" cy="666007"/>
          </a:xfrm>
        </p:grpSpPr>
        <p:sp>
          <p:nvSpPr>
            <p:cNvPr id="125" name="Google Shape;125;p16"/>
            <p:cNvSpPr/>
            <p:nvPr/>
          </p:nvSpPr>
          <p:spPr>
            <a:xfrm>
              <a:off x="1476765" y="3499676"/>
              <a:ext cx="65013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Разведочный 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 flipH="1">
              <a:off x="7977863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8" y="1884476"/>
            <a:ext cx="10575401" cy="467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3205265" y="1176888"/>
            <a:ext cx="5397900" cy="666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65CAB"/>
                </a:solidFill>
              </a:rPr>
              <a:t>Гистограммы распределения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7280300" y="5551925"/>
            <a:ext cx="4103400" cy="6156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Тест Шапиро-Уилка показал что не все данные имеют нормальное распределение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2913367" y="469300"/>
            <a:ext cx="6731024" cy="666000"/>
            <a:chOff x="892159" y="3499676"/>
            <a:chExt cx="8106737" cy="666000"/>
          </a:xfrm>
        </p:grpSpPr>
        <p:sp>
          <p:nvSpPr>
            <p:cNvPr id="137" name="Google Shape;137;p17"/>
            <p:cNvSpPr/>
            <p:nvPr/>
          </p:nvSpPr>
          <p:spPr>
            <a:xfrm>
              <a:off x="892159" y="3499676"/>
              <a:ext cx="78423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Диаграмма рассеивания и матрица корреляции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 flipH="1" rot="10800000">
              <a:off x="892176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 flipH="1">
              <a:off x="8908641" y="3499794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87" y="1255275"/>
            <a:ext cx="5815117" cy="5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3333000" y="2595000"/>
            <a:ext cx="2112900" cy="104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Open Sans"/>
                <a:ea typeface="Open Sans"/>
                <a:cs typeface="Open Sans"/>
                <a:sym typeface="Open Sans"/>
              </a:rPr>
              <a:t>Разным цветом выделены два угла нашивки 0 и 90 градусов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623050" y="1557350"/>
            <a:ext cx="1710000" cy="615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Нет явных зависимостей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575" y="1222000"/>
            <a:ext cx="6353525" cy="54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2682480" y="469293"/>
            <a:ext cx="6511462" cy="666007"/>
            <a:chOff x="892159" y="3499669"/>
            <a:chExt cx="7842300" cy="666007"/>
          </a:xfrm>
        </p:grpSpPr>
        <p:sp>
          <p:nvSpPr>
            <p:cNvPr id="150" name="Google Shape;150;p18"/>
            <p:cNvSpPr/>
            <p:nvPr/>
          </p:nvSpPr>
          <p:spPr>
            <a:xfrm>
              <a:off x="892159" y="3499676"/>
              <a:ext cx="78423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Диаграмма размаха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 flipH="1">
              <a:off x="8206575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20" y="1647150"/>
            <a:ext cx="4909148" cy="4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778" y="2889950"/>
            <a:ext cx="5794200" cy="32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6417050" y="1557350"/>
            <a:ext cx="4601400" cy="10467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Находим выбросы. Выбросами считаются значения превышающее среднее на 3 стандартных отклонения в большую и меньшую сторону (было 1023 строк стало 936,  67 удалено)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2913380" y="469300"/>
            <a:ext cx="8200758" cy="666000"/>
            <a:chOff x="892176" y="3499676"/>
            <a:chExt cx="8106720" cy="666000"/>
          </a:xfrm>
        </p:grpSpPr>
        <p:sp>
          <p:nvSpPr>
            <p:cNvPr id="162" name="Google Shape;162;p19"/>
            <p:cNvSpPr/>
            <p:nvPr/>
          </p:nvSpPr>
          <p:spPr>
            <a:xfrm>
              <a:off x="1017480" y="3499676"/>
              <a:ext cx="78423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Разработка обучение и тестирование моделей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 flipH="1" rot="10800000">
              <a:off x="892176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8908641" y="3499794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19"/>
          <p:cNvGrpSpPr/>
          <p:nvPr/>
        </p:nvGrpSpPr>
        <p:grpSpPr>
          <a:xfrm>
            <a:off x="550867" y="1380671"/>
            <a:ext cx="450131" cy="685913"/>
            <a:chOff x="623996" y="1592262"/>
            <a:chExt cx="333900" cy="508800"/>
          </a:xfrm>
        </p:grpSpPr>
        <p:cxnSp>
          <p:nvCxnSpPr>
            <p:cNvPr id="166" name="Google Shape;166;p19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19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19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9" name="Google Shape;169;p19"/>
          <p:cNvSpPr/>
          <p:nvPr/>
        </p:nvSpPr>
        <p:spPr>
          <a:xfrm>
            <a:off x="843931" y="1604875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382721" y="1554425"/>
            <a:ext cx="233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Линейная регрессия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550867" y="2311946"/>
            <a:ext cx="450131" cy="685913"/>
            <a:chOff x="623996" y="1592262"/>
            <a:chExt cx="333900" cy="508800"/>
          </a:xfrm>
        </p:grpSpPr>
        <p:cxnSp>
          <p:nvCxnSpPr>
            <p:cNvPr id="172" name="Google Shape;172;p19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19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19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5" name="Google Shape;175;p19"/>
          <p:cNvSpPr/>
          <p:nvPr/>
        </p:nvSpPr>
        <p:spPr>
          <a:xfrm>
            <a:off x="843931" y="2536150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2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1382721" y="2485700"/>
            <a:ext cx="233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Метод K-Neighbors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502892" y="3187196"/>
            <a:ext cx="450131" cy="685913"/>
            <a:chOff x="623996" y="1592262"/>
            <a:chExt cx="333900" cy="508800"/>
          </a:xfrm>
        </p:grpSpPr>
        <p:cxnSp>
          <p:nvCxnSpPr>
            <p:cNvPr id="178" name="Google Shape;178;p19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19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19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1" name="Google Shape;181;p19"/>
          <p:cNvSpPr/>
          <p:nvPr/>
        </p:nvSpPr>
        <p:spPr>
          <a:xfrm>
            <a:off x="795956" y="3411400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3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334750" y="3360950"/>
            <a:ext cx="4180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Стохастический градиентный спуск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9"/>
          <p:cNvGrpSpPr/>
          <p:nvPr/>
        </p:nvGrpSpPr>
        <p:grpSpPr>
          <a:xfrm>
            <a:off x="502892" y="4122396"/>
            <a:ext cx="450131" cy="685913"/>
            <a:chOff x="623996" y="1592262"/>
            <a:chExt cx="333900" cy="508800"/>
          </a:xfrm>
        </p:grpSpPr>
        <p:cxnSp>
          <p:nvCxnSpPr>
            <p:cNvPr id="184" name="Google Shape;184;p19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19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19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7" name="Google Shape;187;p19"/>
          <p:cNvSpPr/>
          <p:nvPr/>
        </p:nvSpPr>
        <p:spPr>
          <a:xfrm>
            <a:off x="795956" y="4346600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4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286775" y="4286650"/>
            <a:ext cx="1878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Случайный лес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19"/>
          <p:cNvGrpSpPr/>
          <p:nvPr/>
        </p:nvGrpSpPr>
        <p:grpSpPr>
          <a:xfrm>
            <a:off x="502892" y="5167471"/>
            <a:ext cx="450131" cy="685913"/>
            <a:chOff x="623996" y="1592262"/>
            <a:chExt cx="333900" cy="508800"/>
          </a:xfrm>
        </p:grpSpPr>
        <p:cxnSp>
          <p:nvCxnSpPr>
            <p:cNvPr id="190" name="Google Shape;190;p19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19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19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3" name="Google Shape;193;p19"/>
          <p:cNvSpPr/>
          <p:nvPr/>
        </p:nvSpPr>
        <p:spPr>
          <a:xfrm>
            <a:off x="795956" y="5391675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5</a:t>
            </a:r>
            <a:endParaRPr b="1" baseline="30000" sz="3600">
              <a:solidFill>
                <a:srgbClr val="065CAB"/>
              </a:solidFill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286775" y="5331725"/>
            <a:ext cx="2585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Градиентный бустинг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284" y="3258400"/>
            <a:ext cx="6458441" cy="3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725" y="1079048"/>
            <a:ext cx="2680521" cy="14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150" y="2051401"/>
            <a:ext cx="2220466" cy="1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6675" y="1135302"/>
            <a:ext cx="1992333" cy="10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0075" y="1980191"/>
            <a:ext cx="2220449" cy="1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4000" y="1182124"/>
            <a:ext cx="1992324" cy="108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913322" y="469300"/>
            <a:ext cx="5574992" cy="666000"/>
            <a:chOff x="892176" y="3499676"/>
            <a:chExt cx="8106720" cy="666000"/>
          </a:xfrm>
        </p:grpSpPr>
        <p:sp>
          <p:nvSpPr>
            <p:cNvPr id="207" name="Google Shape;207;p20"/>
            <p:cNvSpPr/>
            <p:nvPr/>
          </p:nvSpPr>
          <p:spPr>
            <a:xfrm>
              <a:off x="1017480" y="3499676"/>
              <a:ext cx="78423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Разработка нейросети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flipH="1" rot="10800000">
              <a:off x="892176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 flipH="1">
              <a:off x="8908641" y="3499794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12" y="1487062"/>
            <a:ext cx="4785949" cy="29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325" y="967450"/>
            <a:ext cx="5575000" cy="309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550" y="3972900"/>
            <a:ext cx="5078301" cy="28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99" y="4344050"/>
            <a:ext cx="4226776" cy="2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20" name="Google Shape;220;p21"/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 Web приложение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 flipH="1">
              <a:off x="6005951" y="3499669"/>
              <a:ext cx="9004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0" y="2336785"/>
            <a:ext cx="5433300" cy="242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400" y="1135293"/>
            <a:ext cx="5284565" cy="54179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369550" y="4899488"/>
            <a:ext cx="5433300" cy="6156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Для демонстрации работы нейронной сети было разработано web приложение на фрэймворке Flask.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369550" y="5657750"/>
            <a:ext cx="5433300" cy="6156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Ссылка на репозиторий: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https://github.com/AppBaker/Nikitin_VKR_MGTU_2023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" name="Google Shape;227;p21"/>
          <p:cNvGrpSpPr/>
          <p:nvPr/>
        </p:nvGrpSpPr>
        <p:grpSpPr>
          <a:xfrm>
            <a:off x="550867" y="1380671"/>
            <a:ext cx="450131" cy="685913"/>
            <a:chOff x="623996" y="1592262"/>
            <a:chExt cx="333900" cy="508800"/>
          </a:xfrm>
        </p:grpSpPr>
        <p:cxnSp>
          <p:nvCxnSpPr>
            <p:cNvPr id="228" name="Google Shape;228;p21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21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p21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1" name="Google Shape;231;p21"/>
          <p:cNvSpPr/>
          <p:nvPr/>
        </p:nvSpPr>
        <p:spPr>
          <a:xfrm>
            <a:off x="1130946" y="1566838"/>
            <a:ext cx="233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262626"/>
                </a:solidFill>
              </a:rPr>
              <a:t>Запуск приложения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